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78"/>
      </p:cViewPr>
      <p:guideLst>
        <p:guide orient="horz" pos="75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241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94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008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730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50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837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851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450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334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260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51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72A62-38E3-434D-A153-1C42A57F9FE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3C075-3E45-4655-86F2-90DEA6FD3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760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11.png"/><Relationship Id="rId10" Type="http://schemas.openxmlformats.org/officeDocument/2006/relationships/image" Target="../media/image36.png"/><Relationship Id="rId4" Type="http://schemas.openxmlformats.org/officeDocument/2006/relationships/image" Target="../media/image1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4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19.png"/><Relationship Id="rId10" Type="http://schemas.openxmlformats.org/officeDocument/2006/relationships/image" Target="../media/image42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215132"/>
            <a:ext cx="862295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Скорость </a:t>
            </a:r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при прямолинейном равноускоренном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движении тела</a:t>
            </a:r>
            <a:endParaRPr lang="ru-RU" sz="5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9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2852" y="194486"/>
            <a:ext cx="7344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Если известна начальная скорость и ускорение,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можно определить  скорость тела в любой момент времени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323528" y="1203325"/>
                <a:ext cx="1836144" cy="820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 − 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203325"/>
                <a:ext cx="1836144" cy="8208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2536099" y="1425601"/>
                <a:ext cx="20808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− 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4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099" y="1425601"/>
                <a:ext cx="2080891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19737" r="-2053"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1159498" y="2139702"/>
                <a:ext cx="278024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= 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32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3200" b="0" i="1" baseline="-2500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m:rPr>
                          <m:sty m:val="p"/>
                        </m:rPr>
                        <a:rPr lang="el-GR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498" y="2139702"/>
                <a:ext cx="2780248" cy="58477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27479" y="2796485"/>
            <a:ext cx="4617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уравнение скорости при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400" dirty="0" smtClean="0">
                <a:latin typeface="Calibri" pitchFamily="34" charset="0"/>
                <a:cs typeface="Calibri" pitchFamily="34" charset="0"/>
              </a:rPr>
              <a:t>равноускоренном движении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80391" y="2139702"/>
            <a:ext cx="2705944" cy="59043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115454" y="3627482"/>
                <a:ext cx="28412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𝑎𝑥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8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454" y="3627482"/>
                <a:ext cx="2841291" cy="52322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трелка вправо 3"/>
          <p:cNvSpPr/>
          <p:nvPr/>
        </p:nvSpPr>
        <p:spPr>
          <a:xfrm>
            <a:off x="2120430" y="1613759"/>
            <a:ext cx="415669" cy="992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5938335" y="1218294"/>
                <a:ext cx="17127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𝑘𝑥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335" y="1218294"/>
                <a:ext cx="1712777" cy="46166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376605" y="1924870"/>
            <a:ext cx="983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аргумент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812153" y="1817768"/>
            <a:ext cx="1356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постоянный</a:t>
            </a:r>
          </a:p>
          <a:p>
            <a:pPr algn="ctr"/>
            <a:r>
              <a:rPr lang="ru-RU" sz="1600" dirty="0" smtClean="0"/>
              <a:t>коэффициент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470017" y="1817768"/>
            <a:ext cx="1159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свободный</a:t>
            </a:r>
          </a:p>
          <a:p>
            <a:pPr algn="ctr"/>
            <a:r>
              <a:rPr lang="ru-RU" sz="1600" dirty="0" smtClean="0"/>
              <a:t>член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TextBox 28"/>
              <p:cNvSpPr txBox="1"/>
              <p:nvPr/>
            </p:nvSpPr>
            <p:spPr>
              <a:xfrm>
                <a:off x="5508104" y="2536059"/>
                <a:ext cx="24055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 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𝑎𝑥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ru-RU" sz="2400" b="0" i="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536059"/>
                <a:ext cx="2405595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Прямая со стрелкой 36"/>
          <p:cNvCxnSpPr/>
          <p:nvPr/>
        </p:nvCxnSpPr>
        <p:spPr>
          <a:xfrm flipV="1">
            <a:off x="5803875" y="1579100"/>
            <a:ext cx="792088" cy="345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2" idx="0"/>
          </p:cNvCxnSpPr>
          <p:nvPr/>
        </p:nvCxnSpPr>
        <p:spPr>
          <a:xfrm flipV="1">
            <a:off x="6868247" y="1579100"/>
            <a:ext cx="0" cy="345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7359888" y="1579100"/>
            <a:ext cx="522407" cy="345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5803875" y="2402543"/>
            <a:ext cx="712341" cy="2609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868246" y="2182893"/>
            <a:ext cx="1" cy="4392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4" idx="2"/>
          </p:cNvCxnSpPr>
          <p:nvPr/>
        </p:nvCxnSpPr>
        <p:spPr>
          <a:xfrm flipH="1">
            <a:off x="7470018" y="2402543"/>
            <a:ext cx="579998" cy="2609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5490544" y="2997724"/>
            <a:ext cx="0" cy="1590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92080" y="4299942"/>
            <a:ext cx="20678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5728" y="2904206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y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7303657" y="420951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x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5232080" y="426461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0</a:t>
            </a:r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5490544" y="3291830"/>
            <a:ext cx="1869344" cy="59726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90235" y="4209512"/>
            <a:ext cx="245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t</a:t>
            </a:r>
            <a:endParaRPr lang="ru-RU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5171354" y="2904206"/>
                <a:ext cx="3191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354" y="2904206"/>
                <a:ext cx="319190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232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/>
      <p:bldP spid="21" grpId="0" animBg="1"/>
      <p:bldP spid="3" grpId="0" animBg="1"/>
      <p:bldP spid="4" grpId="0" animBg="1"/>
      <p:bldP spid="11" grpId="0" animBg="1"/>
      <p:bldP spid="12" grpId="0"/>
      <p:bldP spid="13" grpId="0"/>
      <p:bldP spid="14" grpId="0"/>
      <p:bldP spid="29" grpId="0" animBg="1"/>
      <p:bldP spid="19" grpId="0"/>
      <p:bldP spid="19" grpId="1"/>
      <p:bldP spid="20" grpId="0"/>
      <p:bldP spid="20" grpId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  <a:endParaRPr lang="ru-RU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894588" y="3400590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1295213" y="3400590"/>
            <a:ext cx="714715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162095" y="3107689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3333" r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23971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3200" b="0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2397195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52458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&gt;0;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&gt;0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119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1867" cy="2829535"/>
            <a:chOff x="1342598" y="1347613"/>
            <a:chExt cx="2380632" cy="2141516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47664" y="3219822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3333" y="3209602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3333" y="3209602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 flipV="1">
            <a:off x="5464560" y="2139702"/>
            <a:ext cx="2275792" cy="114189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5042650" y="3059378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50" y="3059378"/>
                <a:ext cx="421910" cy="3629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единительная линия 28"/>
          <p:cNvCxnSpPr/>
          <p:nvPr/>
        </p:nvCxnSpPr>
        <p:spPr>
          <a:xfrm>
            <a:off x="5461904" y="3284382"/>
            <a:ext cx="105165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5964072" y="3036627"/>
            <a:ext cx="61559" cy="245660"/>
          </a:xfrm>
          <a:custGeom>
            <a:avLst/>
            <a:gdLst>
              <a:gd name="connsiteX0" fmla="*/ 13647 w 61559"/>
              <a:gd name="connsiteY0" fmla="*/ 0 h 245660"/>
              <a:gd name="connsiteX1" fmla="*/ 61415 w 61559"/>
              <a:gd name="connsiteY1" fmla="*/ 116006 h 245660"/>
              <a:gd name="connsiteX2" fmla="*/ 0 w 61559"/>
              <a:gd name="connsiteY2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59" h="245660">
                <a:moveTo>
                  <a:pt x="13647" y="0"/>
                </a:moveTo>
                <a:cubicBezTo>
                  <a:pt x="38668" y="37531"/>
                  <a:pt x="63689" y="75063"/>
                  <a:pt x="61415" y="116006"/>
                </a:cubicBezTo>
                <a:cubicBezTo>
                  <a:pt x="59141" y="156949"/>
                  <a:pt x="29570" y="201304"/>
                  <a:pt x="0" y="245660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5979470" y="2994052"/>
                <a:ext cx="7630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&lt;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470" y="2994052"/>
                <a:ext cx="763029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Скругленный прямоугольник 13"/>
          <p:cNvSpPr/>
          <p:nvPr/>
        </p:nvSpPr>
        <p:spPr>
          <a:xfrm>
            <a:off x="894587" y="1912872"/>
            <a:ext cx="2309261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853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27" grpId="0" animBg="1"/>
      <p:bldP spid="31" grpId="0" animBg="1"/>
      <p:bldP spid="3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2933814" y="3487833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2619724" y="3400590"/>
            <a:ext cx="714715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322738" y="2994303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369504" y="2627621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504" y="2627621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2951" r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2797332" y="3031258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332" y="3031258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2951" r="-237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27033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ru-RU" sz="3200" b="0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2703369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52458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&lt;0;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&lt;0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119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0672" cy="2758674"/>
            <a:chOff x="1342598" y="1347613"/>
            <a:chExt cx="2379851" cy="2087885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47664" y="2005358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2552" y="2005358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2552" y="2005358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>
            <a:off x="5464560" y="2890392"/>
            <a:ext cx="2419808" cy="90549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962207" y="2806665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207" y="2806665"/>
                <a:ext cx="421910" cy="3629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r="-24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Прямая соединительная линия 31"/>
          <p:cNvCxnSpPr/>
          <p:nvPr/>
        </p:nvCxnSpPr>
        <p:spPr>
          <a:xfrm>
            <a:off x="4572000" y="2898494"/>
            <a:ext cx="87770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5453646" y="2557591"/>
                <a:ext cx="7630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&gt;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646" y="2557591"/>
                <a:ext cx="763029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Полилиния 27"/>
          <p:cNvSpPr/>
          <p:nvPr/>
        </p:nvSpPr>
        <p:spPr>
          <a:xfrm>
            <a:off x="5296644" y="2806665"/>
            <a:ext cx="441960" cy="183657"/>
          </a:xfrm>
          <a:custGeom>
            <a:avLst/>
            <a:gdLst>
              <a:gd name="connsiteX0" fmla="*/ 0 w 441960"/>
              <a:gd name="connsiteY0" fmla="*/ 76977 h 183657"/>
              <a:gd name="connsiteX1" fmla="*/ 190500 w 441960"/>
              <a:gd name="connsiteY1" fmla="*/ 777 h 183657"/>
              <a:gd name="connsiteX2" fmla="*/ 350520 w 441960"/>
              <a:gd name="connsiteY2" fmla="*/ 46497 h 183657"/>
              <a:gd name="connsiteX3" fmla="*/ 441960 w 441960"/>
              <a:gd name="connsiteY3" fmla="*/ 183657 h 18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960" h="183657">
                <a:moveTo>
                  <a:pt x="0" y="76977"/>
                </a:moveTo>
                <a:cubicBezTo>
                  <a:pt x="66040" y="41417"/>
                  <a:pt x="132080" y="5857"/>
                  <a:pt x="190500" y="777"/>
                </a:cubicBezTo>
                <a:cubicBezTo>
                  <a:pt x="248920" y="-4303"/>
                  <a:pt x="308610" y="16017"/>
                  <a:pt x="350520" y="46497"/>
                </a:cubicBezTo>
                <a:cubicBezTo>
                  <a:pt x="392430" y="76977"/>
                  <a:pt x="417195" y="130317"/>
                  <a:pt x="441960" y="183657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41677" y="1899718"/>
            <a:ext cx="2504350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856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27" grpId="0" animBg="1"/>
      <p:bldP spid="34" grpId="0" animBg="1"/>
      <p:bldP spid="28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921566" y="3521350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1012352" y="3400594"/>
            <a:ext cx="11833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624981" y="3095064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1675710" y="2705726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710" y="2705726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3333" r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898935" y="3095064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935" y="3095064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23971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ru-RU" sz="3200" b="0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2397195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52458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&lt;0;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&gt;0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119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0672" cy="2758674"/>
            <a:chOff x="1342598" y="1347613"/>
            <a:chExt cx="2379851" cy="2087885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484268" y="3173962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2552" y="3148602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2552" y="3148602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>
            <a:off x="5449709" y="2374236"/>
            <a:ext cx="2218635" cy="149203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5027799" y="2309691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7799" y="2309691"/>
                <a:ext cx="421910" cy="3629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Прямая соединительная линия 16"/>
          <p:cNvCxnSpPr/>
          <p:nvPr/>
        </p:nvCxnSpPr>
        <p:spPr>
          <a:xfrm flipH="1">
            <a:off x="5005631" y="2374236"/>
            <a:ext cx="44407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5441945" y="2060295"/>
                <a:ext cx="7630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&gt;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945" y="2060295"/>
                <a:ext cx="763029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Полилиния 32"/>
          <p:cNvSpPr/>
          <p:nvPr/>
        </p:nvSpPr>
        <p:spPr>
          <a:xfrm>
            <a:off x="5238754" y="2275159"/>
            <a:ext cx="441960" cy="241252"/>
          </a:xfrm>
          <a:custGeom>
            <a:avLst/>
            <a:gdLst>
              <a:gd name="connsiteX0" fmla="*/ 0 w 441960"/>
              <a:gd name="connsiteY0" fmla="*/ 76977 h 183657"/>
              <a:gd name="connsiteX1" fmla="*/ 190500 w 441960"/>
              <a:gd name="connsiteY1" fmla="*/ 777 h 183657"/>
              <a:gd name="connsiteX2" fmla="*/ 350520 w 441960"/>
              <a:gd name="connsiteY2" fmla="*/ 46497 h 183657"/>
              <a:gd name="connsiteX3" fmla="*/ 441960 w 441960"/>
              <a:gd name="connsiteY3" fmla="*/ 183657 h 183657"/>
              <a:gd name="connsiteX0" fmla="*/ 0 w 441960"/>
              <a:gd name="connsiteY0" fmla="*/ 76977 h 197288"/>
              <a:gd name="connsiteX1" fmla="*/ 190500 w 441960"/>
              <a:gd name="connsiteY1" fmla="*/ 777 h 197288"/>
              <a:gd name="connsiteX2" fmla="*/ 350520 w 441960"/>
              <a:gd name="connsiteY2" fmla="*/ 46497 h 197288"/>
              <a:gd name="connsiteX3" fmla="*/ 441960 w 441960"/>
              <a:gd name="connsiteY3" fmla="*/ 197288 h 19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960" h="197288">
                <a:moveTo>
                  <a:pt x="0" y="76977"/>
                </a:moveTo>
                <a:cubicBezTo>
                  <a:pt x="66040" y="41417"/>
                  <a:pt x="132080" y="5857"/>
                  <a:pt x="190500" y="777"/>
                </a:cubicBezTo>
                <a:cubicBezTo>
                  <a:pt x="248920" y="-4303"/>
                  <a:pt x="308610" y="16017"/>
                  <a:pt x="350520" y="46497"/>
                </a:cubicBezTo>
                <a:cubicBezTo>
                  <a:pt x="392430" y="76977"/>
                  <a:pt x="417195" y="143948"/>
                  <a:pt x="441960" y="197288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1081580" y="3083022"/>
                <a:ext cx="481222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80" y="3083022"/>
                <a:ext cx="481222" cy="404791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l="-10127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894587" y="1912872"/>
            <a:ext cx="2309261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10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03578E-6 L 0.15764 0.0009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2" y="3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1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27" grpId="0" animBg="1"/>
      <p:bldP spid="32" grpId="0" animBg="1"/>
      <p:bldP spid="33" grpId="0" animBg="1"/>
      <p:bldP spid="14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493963" y="3400590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1295214" y="3400590"/>
            <a:ext cx="6478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162095" y="3107689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3333" r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27033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3200" b="0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2703369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1985226" y="39818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55645" y="1350974"/>
                <a:ext cx="2928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&gt;0;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&lt;0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45" y="1350974"/>
                <a:ext cx="2928622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333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54174" cy="2758674"/>
            <a:chOff x="1342598" y="1347613"/>
            <a:chExt cx="2388677" cy="2087885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57553" y="2273981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31378" y="2258386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378" y="2258386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 flipV="1">
            <a:off x="5449709" y="2427734"/>
            <a:ext cx="2650683" cy="13559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Box 26"/>
              <p:cNvSpPr txBox="1"/>
              <p:nvPr/>
            </p:nvSpPr>
            <p:spPr>
              <a:xfrm>
                <a:off x="4999350" y="3804028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350" y="3804028"/>
                <a:ext cx="421910" cy="36298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r="-24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единительная линия 28"/>
          <p:cNvCxnSpPr/>
          <p:nvPr/>
        </p:nvCxnSpPr>
        <p:spPr>
          <a:xfrm flipV="1">
            <a:off x="4572000" y="3783708"/>
            <a:ext cx="891232" cy="1398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5068194" y="3262090"/>
                <a:ext cx="7630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&gt;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194" y="3262090"/>
                <a:ext cx="763029" cy="276999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 стрелкой 25"/>
          <p:cNvCxnSpPr/>
          <p:nvPr/>
        </p:nvCxnSpPr>
        <p:spPr>
          <a:xfrm>
            <a:off x="2122390" y="3400590"/>
            <a:ext cx="4328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Полилиния 34"/>
          <p:cNvSpPr/>
          <p:nvPr/>
        </p:nvSpPr>
        <p:spPr>
          <a:xfrm rot="19201794">
            <a:off x="5325388" y="3579220"/>
            <a:ext cx="441960" cy="183657"/>
          </a:xfrm>
          <a:custGeom>
            <a:avLst/>
            <a:gdLst>
              <a:gd name="connsiteX0" fmla="*/ 0 w 441960"/>
              <a:gd name="connsiteY0" fmla="*/ 76977 h 183657"/>
              <a:gd name="connsiteX1" fmla="*/ 190500 w 441960"/>
              <a:gd name="connsiteY1" fmla="*/ 777 h 183657"/>
              <a:gd name="connsiteX2" fmla="*/ 350520 w 441960"/>
              <a:gd name="connsiteY2" fmla="*/ 46497 h 183657"/>
              <a:gd name="connsiteX3" fmla="*/ 441960 w 441960"/>
              <a:gd name="connsiteY3" fmla="*/ 183657 h 18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960" h="183657">
                <a:moveTo>
                  <a:pt x="0" y="76977"/>
                </a:moveTo>
                <a:cubicBezTo>
                  <a:pt x="66040" y="41417"/>
                  <a:pt x="132080" y="5857"/>
                  <a:pt x="190500" y="777"/>
                </a:cubicBezTo>
                <a:cubicBezTo>
                  <a:pt x="248920" y="-4303"/>
                  <a:pt x="308610" y="16017"/>
                  <a:pt x="350520" y="46497"/>
                </a:cubicBezTo>
                <a:cubicBezTo>
                  <a:pt x="392430" y="76977"/>
                  <a:pt x="417195" y="130317"/>
                  <a:pt x="441960" y="183657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94587" y="1912872"/>
            <a:ext cx="2503880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40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9497E-6 L 0.27622 -0.003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2" y="-18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3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27" grpId="0" animBg="1"/>
      <p:bldP spid="32" grpId="0" animBg="1"/>
      <p:bldP spid="35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493963" y="3400590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1295213" y="3400590"/>
            <a:ext cx="714715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162095" y="3107689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489" y="2729856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3333" r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30" y="2955973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3333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1518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1518108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716497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&gt;0;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=0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350974"/>
                <a:ext cx="2928622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119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1867" cy="2829535"/>
            <a:chOff x="1342598" y="1347613"/>
            <a:chExt cx="2380632" cy="2141516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47664" y="3219822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3333" y="3209602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3333" y="3209602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 flipV="1">
            <a:off x="5464560" y="2355726"/>
            <a:ext cx="2275792" cy="159114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150216" y="3850213"/>
            <a:ext cx="321438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aseline="-25000" dirty="0" smtClean="0"/>
              <a:t>0</a:t>
            </a:r>
            <a:endParaRPr lang="ru-RU" baseline="-25000" dirty="0"/>
          </a:p>
        </p:txBody>
      </p:sp>
      <p:sp>
        <p:nvSpPr>
          <p:cNvPr id="31" name="Полилиния 30"/>
          <p:cNvSpPr/>
          <p:nvPr/>
        </p:nvSpPr>
        <p:spPr>
          <a:xfrm>
            <a:off x="5925208" y="3615252"/>
            <a:ext cx="104009" cy="338530"/>
          </a:xfrm>
          <a:custGeom>
            <a:avLst/>
            <a:gdLst>
              <a:gd name="connsiteX0" fmla="*/ 13647 w 61559"/>
              <a:gd name="connsiteY0" fmla="*/ 0 h 245660"/>
              <a:gd name="connsiteX1" fmla="*/ 61415 w 61559"/>
              <a:gd name="connsiteY1" fmla="*/ 116006 h 245660"/>
              <a:gd name="connsiteX2" fmla="*/ 0 w 61559"/>
              <a:gd name="connsiteY2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59" h="245660">
                <a:moveTo>
                  <a:pt x="13647" y="0"/>
                </a:moveTo>
                <a:cubicBezTo>
                  <a:pt x="38668" y="37531"/>
                  <a:pt x="63689" y="75063"/>
                  <a:pt x="61415" y="116006"/>
                </a:cubicBezTo>
                <a:cubicBezTo>
                  <a:pt x="59141" y="156949"/>
                  <a:pt x="29570" y="201304"/>
                  <a:pt x="0" y="245660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5997254" y="3593190"/>
                <a:ext cx="7630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&lt;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254" y="3593190"/>
                <a:ext cx="763029" cy="276999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894587" y="1912872"/>
            <a:ext cx="1428151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789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27" grpId="0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2933814" y="3487833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2619724" y="3400590"/>
            <a:ext cx="714715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322738" y="2994303"/>
            <a:ext cx="4157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369504" y="2627621"/>
                <a:ext cx="37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504" y="2627621"/>
                <a:ext cx="37144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22951" r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2797332" y="3031258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332" y="3031258"/>
                <a:ext cx="35856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22951" r="-237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18242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r>
                        <a:rPr lang="ru-RU" sz="3200" b="0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𝑎𝑡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1824282" cy="58477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52458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281190"/>
                <a:ext cx="28709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&lt;0;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=0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281190"/>
                <a:ext cx="2870914" cy="461665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185" t="-10526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0672" cy="2758674"/>
            <a:chOff x="1342598" y="1347613"/>
            <a:chExt cx="2379851" cy="2087885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47664" y="2005358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2552" y="2005358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2552" y="2005358"/>
                  <a:ext cx="299897" cy="279527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>
            <a:off x="5464560" y="2366507"/>
            <a:ext cx="2131776" cy="153326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5917692" y="2401892"/>
                <a:ext cx="8784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&lt;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−90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𝜊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692" y="2401892"/>
                <a:ext cx="878446" cy="276999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Полилиния 27"/>
          <p:cNvSpPr/>
          <p:nvPr/>
        </p:nvSpPr>
        <p:spPr>
          <a:xfrm rot="5936378">
            <a:off x="5793488" y="2438053"/>
            <a:ext cx="324602" cy="126386"/>
          </a:xfrm>
          <a:custGeom>
            <a:avLst/>
            <a:gdLst>
              <a:gd name="connsiteX0" fmla="*/ 0 w 441960"/>
              <a:gd name="connsiteY0" fmla="*/ 76977 h 183657"/>
              <a:gd name="connsiteX1" fmla="*/ 190500 w 441960"/>
              <a:gd name="connsiteY1" fmla="*/ 777 h 183657"/>
              <a:gd name="connsiteX2" fmla="*/ 350520 w 441960"/>
              <a:gd name="connsiteY2" fmla="*/ 46497 h 183657"/>
              <a:gd name="connsiteX3" fmla="*/ 441960 w 441960"/>
              <a:gd name="connsiteY3" fmla="*/ 183657 h 18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960" h="183657">
                <a:moveTo>
                  <a:pt x="0" y="76977"/>
                </a:moveTo>
                <a:cubicBezTo>
                  <a:pt x="66040" y="41417"/>
                  <a:pt x="132080" y="5857"/>
                  <a:pt x="190500" y="777"/>
                </a:cubicBezTo>
                <a:cubicBezTo>
                  <a:pt x="248920" y="-4303"/>
                  <a:pt x="308610" y="16017"/>
                  <a:pt x="350520" y="46497"/>
                </a:cubicBezTo>
                <a:cubicBezTo>
                  <a:pt x="392430" y="76977"/>
                  <a:pt x="417195" y="130317"/>
                  <a:pt x="441960" y="183657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94587" y="1912872"/>
            <a:ext cx="1771863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177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0" grpId="0" animBg="1"/>
      <p:bldP spid="21" grpId="0" animBg="1"/>
      <p:bldP spid="23" grpId="0" animBg="1"/>
      <p:bldP spid="25" grpId="0"/>
      <p:bldP spid="43" grpId="0" animBg="1"/>
      <p:bldP spid="34" grpId="0" animBg="1"/>
      <p:bldP spid="28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Вид графика функции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𝑎𝑥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в зависимости</a:t>
                </a:r>
              </a:p>
              <a:p>
                <a:pPr algn="ctr"/>
                <a:r>
                  <a:rPr lang="ru-RU" sz="2400" dirty="0">
                    <a:latin typeface="Calibri" pitchFamily="34" charset="0"/>
                    <a:cs typeface="Calibri" pitchFamily="34" charset="0"/>
                  </a:rPr>
                  <a:t> от  знаков  проекций  ускорения и  начальной скорости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45" y="372328"/>
                <a:ext cx="8541617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/>
          <p:cNvGrpSpPr/>
          <p:nvPr/>
        </p:nvGrpSpPr>
        <p:grpSpPr>
          <a:xfrm>
            <a:off x="403301" y="3899775"/>
            <a:ext cx="3838875" cy="164246"/>
            <a:chOff x="928662" y="4786322"/>
            <a:chExt cx="6500858" cy="142082"/>
          </a:xfrm>
        </p:grpSpPr>
        <p:cxnSp>
          <p:nvCxnSpPr>
            <p:cNvPr id="4" name="Прямая со стрелкой 3"/>
            <p:cNvCxnSpPr/>
            <p:nvPr/>
          </p:nvCxnSpPr>
          <p:spPr>
            <a:xfrm>
              <a:off x="928662" y="4857760"/>
              <a:ext cx="650085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858018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16438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3582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30725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>
              <a:off x="378697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50135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521573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93011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6644496" y="4856966"/>
              <a:ext cx="142082" cy="7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1732278" y="3502668"/>
            <a:ext cx="801250" cy="3971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9425" y="395378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842168" y="1906408"/>
                <a:ext cx="12548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ru-RU" sz="3200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68" y="1906408"/>
                <a:ext cx="1254831" cy="58477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1982530" y="39841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661414" y="1350974"/>
                <a:ext cx="28693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Calibri" pitchFamily="34" charset="0"/>
                    <a:cs typeface="Calibri" pitchFamily="34" charset="0"/>
                  </a:rPr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𝑎</m:t>
                    </m:r>
                    <m:r>
                      <a:rPr lang="en-US" sz="2400" b="0" i="1" baseline="-25000" smtClean="0">
                        <a:latin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Calibri" pitchFamily="34" charset="0"/>
                      </a:rPr>
                      <m:t>=0; 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𝜐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0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  <a:cs typeface="Calibri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Calibri" pitchFamily="34" charset="0"/>
                      </a:rPr>
                      <m:t>=0</m:t>
                    </m:r>
                  </m:oMath>
                </a14:m>
                <a:endParaRPr lang="ru-RU" sz="2400" i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4" y="1350974"/>
                <a:ext cx="2869312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3185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Группа 45"/>
          <p:cNvGrpSpPr/>
          <p:nvPr/>
        </p:nvGrpSpPr>
        <p:grpSpPr>
          <a:xfrm>
            <a:off x="4822293" y="1486663"/>
            <a:ext cx="3640672" cy="2758674"/>
            <a:chOff x="1342598" y="1347613"/>
            <a:chExt cx="2379851" cy="2087885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H="1" flipV="1">
              <a:off x="1760702" y="1419622"/>
              <a:ext cx="1736" cy="20158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547664" y="2495847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i="1" baseline="-2500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600" i="1">
                                <a:latin typeface="Cambria Math"/>
                                <a:ea typeface="Cambria Math"/>
                              </a:rPr>
                              <m:t>с</m:t>
                            </m:r>
                          </m:den>
                        </m:f>
                      </m:oMath>
                    </m:oMathPara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598" y="1347613"/>
                  <a:ext cx="410132" cy="38779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3422552" y="2211124"/>
                  <a:ext cx="299897" cy="279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ea typeface="Cambria Math"/>
                    </a:rPr>
                    <a:t>t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</m:oMath>
                  </a14:m>
                  <a:r>
                    <a:rPr lang="en-US" dirty="0" smtClean="0"/>
                    <a:t>c</a:t>
                  </a:r>
                  <a:endParaRPr lang="ru-RU" sz="24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2552" y="2211124"/>
                  <a:ext cx="299897" cy="279527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l="-10667" t="-8197" r="-12000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Прямая соединительная линия 50"/>
          <p:cNvCxnSpPr/>
          <p:nvPr/>
        </p:nvCxnSpPr>
        <p:spPr>
          <a:xfrm>
            <a:off x="5464560" y="3003798"/>
            <a:ext cx="2131776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36001" y="300379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94588" y="1912872"/>
            <a:ext cx="1154630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22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23" grpId="0" animBg="1"/>
      <p:bldP spid="25" grpId="0"/>
      <p:bldP spid="43" grpId="0" animBg="1"/>
      <p:bldP spid="22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873" y="99670"/>
            <a:ext cx="5746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Равноускоренное движение</a:t>
            </a:r>
            <a:endParaRPr lang="ru-RU" sz="36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3000960" y="831049"/>
                <a:ext cx="32122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ru-RU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l-GR" sz="3200" i="1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960" y="831049"/>
                <a:ext cx="3212226" cy="5847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Группа 43"/>
          <p:cNvGrpSpPr/>
          <p:nvPr/>
        </p:nvGrpSpPr>
        <p:grpSpPr>
          <a:xfrm>
            <a:off x="704263" y="1620514"/>
            <a:ext cx="2671994" cy="2478875"/>
            <a:chOff x="704263" y="1620514"/>
            <a:chExt cx="2671994" cy="2478875"/>
          </a:xfrm>
        </p:grpSpPr>
        <p:cxnSp>
          <p:nvCxnSpPr>
            <p:cNvPr id="8" name="Прямая со стрелкой 7"/>
            <p:cNvCxnSpPr/>
            <p:nvPr/>
          </p:nvCxnSpPr>
          <p:spPr>
            <a:xfrm flipV="1">
              <a:off x="1127653" y="1805180"/>
              <a:ext cx="0" cy="21602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767613" y="3749396"/>
              <a:ext cx="25202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Прямоугольник 11"/>
                <p:cNvSpPr/>
                <p:nvPr/>
              </p:nvSpPr>
              <p:spPr>
                <a:xfrm>
                  <a:off x="767613" y="1620514"/>
                  <a:ext cx="35856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𝜐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2" name="Прямоугольник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613" y="1620514"/>
                  <a:ext cx="358560" cy="36933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Прямоугольник 12"/>
            <p:cNvSpPr/>
            <p:nvPr/>
          </p:nvSpPr>
          <p:spPr>
            <a:xfrm>
              <a:off x="3114647" y="3730057"/>
              <a:ext cx="2616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/>
                <a:t>t</a:t>
              </a:r>
              <a:endParaRPr lang="ru-RU" i="1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126173" y="2309236"/>
              <a:ext cx="1988474" cy="86409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04263" y="2991840"/>
                  <a:ext cx="421910" cy="362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ru-RU" b="0" i="1" baseline="-25000" smtClean="0">
                            <a:latin typeface="Cambria Math"/>
                            <a:ea typeface="Cambria Math"/>
                          </a:rPr>
                          <m:t>0</m:t>
                        </m:r>
                      </m:oMath>
                    </m:oMathPara>
                  </a14:m>
                  <a:endParaRPr lang="ru-RU" baseline="-250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263" y="2991840"/>
                  <a:ext cx="421910" cy="362984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169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Прямоугольник 16"/>
                <p:cNvSpPr/>
                <p:nvPr/>
              </p:nvSpPr>
              <p:spPr>
                <a:xfrm rot="20110123">
                  <a:off x="1252627" y="2349212"/>
                  <a:ext cx="170969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= </m:t>
                        </m:r>
                        <m:acc>
                          <m:accPr>
                            <m:chr m:val="⃗"/>
                            <m:ctrlP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2000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el-GR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𝛥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ru-RU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" name="Прямоугольник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110123">
                  <a:off x="1252627" y="2349212"/>
                  <a:ext cx="1709699" cy="400110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t="-674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9" name="Прямая со стрелкой 18"/>
          <p:cNvCxnSpPr/>
          <p:nvPr/>
        </p:nvCxnSpPr>
        <p:spPr>
          <a:xfrm flipV="1">
            <a:off x="5488892" y="1545893"/>
            <a:ext cx="0" cy="27532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056844" y="3139475"/>
            <a:ext cx="30963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Прямоугольник 22"/>
              <p:cNvSpPr/>
              <p:nvPr/>
            </p:nvSpPr>
            <p:spPr>
              <a:xfrm>
                <a:off x="5130332" y="1401604"/>
                <a:ext cx="3585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332" y="1401604"/>
                <a:ext cx="358560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Прямоугольник 23"/>
          <p:cNvSpPr/>
          <p:nvPr/>
        </p:nvSpPr>
        <p:spPr>
          <a:xfrm>
            <a:off x="8022383" y="3108231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t</a:t>
            </a:r>
            <a:endParaRPr lang="ru-RU" i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5488892" y="2297331"/>
            <a:ext cx="2448272" cy="8421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509481" y="3153682"/>
            <a:ext cx="2448272" cy="8421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496617" y="1697292"/>
            <a:ext cx="2448272" cy="8421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488892" y="3749396"/>
            <a:ext cx="2448272" cy="84214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5087571" y="2355419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571" y="2355419"/>
                <a:ext cx="421910" cy="36298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/>
              <p:cNvSpPr txBox="1"/>
              <p:nvPr/>
            </p:nvSpPr>
            <p:spPr>
              <a:xfrm>
                <a:off x="4919377" y="3527492"/>
                <a:ext cx="42191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ru-RU" b="0" i="1" baseline="-2500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377" y="3527492"/>
                <a:ext cx="421910" cy="36298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r="-23188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5098657" y="3139475"/>
                <a:ext cx="4219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657" y="3139475"/>
                <a:ext cx="421910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единительная линия 32"/>
          <p:cNvCxnSpPr/>
          <p:nvPr/>
        </p:nvCxnSpPr>
        <p:spPr>
          <a:xfrm flipV="1">
            <a:off x="5481466" y="2481997"/>
            <a:ext cx="2540917" cy="126739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496617" y="2564981"/>
            <a:ext cx="1648459" cy="5744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Прямоугольник 37"/>
              <p:cNvSpPr/>
              <p:nvPr/>
            </p:nvSpPr>
            <p:spPr>
              <a:xfrm rot="20447136">
                <a:off x="5975230" y="1865195"/>
                <a:ext cx="125957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ru-RU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47136">
                <a:off x="5975230" y="1865195"/>
                <a:ext cx="1259576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Прямоугольник 38"/>
              <p:cNvSpPr/>
              <p:nvPr/>
            </p:nvSpPr>
            <p:spPr>
              <a:xfrm rot="1196492">
                <a:off x="5711967" y="2564514"/>
                <a:ext cx="125957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ru-RU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96492">
                <a:off x="5711967" y="2564514"/>
                <a:ext cx="1259576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Прямоугольник 39"/>
              <p:cNvSpPr/>
              <p:nvPr/>
            </p:nvSpPr>
            <p:spPr>
              <a:xfrm rot="20447136">
                <a:off x="6902552" y="2217778"/>
                <a:ext cx="87421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47136">
                <a:off x="6902552" y="2217778"/>
                <a:ext cx="874214" cy="307777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Прямоугольник 40"/>
              <p:cNvSpPr/>
              <p:nvPr/>
            </p:nvSpPr>
            <p:spPr>
              <a:xfrm rot="1071540">
                <a:off x="7010120" y="3555095"/>
                <a:ext cx="96879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71540">
                <a:off x="7010120" y="3555095"/>
                <a:ext cx="968791" cy="307777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Прямоугольник 41"/>
              <p:cNvSpPr/>
              <p:nvPr/>
            </p:nvSpPr>
            <p:spPr>
              <a:xfrm rot="1066535">
                <a:off x="6092627" y="3934317"/>
                <a:ext cx="139422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ru-RU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66535">
                <a:off x="6092627" y="3934317"/>
                <a:ext cx="1394228" cy="307777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 rot="19989691">
                <a:off x="7043843" y="2592984"/>
                <a:ext cx="139422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ru-RU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l-GR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989691">
                <a:off x="7043843" y="2592984"/>
                <a:ext cx="1394228" cy="307777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3048550" y="846881"/>
            <a:ext cx="3046900" cy="5783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24664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3" grpId="0" animBg="1"/>
      <p:bldP spid="24" grpId="0"/>
      <p:bldP spid="30" grpId="0" animBg="1"/>
      <p:bldP spid="31" grpId="0" animBg="1"/>
      <p:bldP spid="32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3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55</Words>
  <Application>Microsoft Office PowerPoint</Application>
  <PresentationFormat>Экран (16:9)</PresentationFormat>
  <Paragraphs>112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 &amp; SanBuild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57</cp:revision>
  <dcterms:created xsi:type="dcterms:W3CDTF">2013-08-13T15:23:00Z</dcterms:created>
  <dcterms:modified xsi:type="dcterms:W3CDTF">2016-09-24T20:06:46Z</dcterms:modified>
</cp:coreProperties>
</file>